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ource Serif 4 Semi Bold"/>
      <p:regular r:id="rId16"/>
    </p:embeddedFon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ans 3"/>
      <p:regular r:id="rId20"/>
    </p:embeddedFont>
    <p:embeddedFont>
      <p:font typeface="Source Sans 3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48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Accelerating N-Body Simulations with CUDA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15195"/>
            <a:ext cx="7468553" cy="422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 7-Step Optimization Journey</a:t>
            </a:r>
            <a:endParaRPr lang="en-US" sz="8850" dirty="0"/>
          </a:p>
        </p:txBody>
      </p:sp>
      <p:sp>
        <p:nvSpPr>
          <p:cNvPr id="5" name="Text 2"/>
          <p:cNvSpPr/>
          <p:nvPr/>
        </p:nvSpPr>
        <p:spPr>
          <a:xfrm>
            <a:off x="837724" y="70982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Term Project Presentation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562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8612"/>
            <a:ext cx="4158734" cy="2107406"/>
          </a:xfrm>
          <a:prstGeom prst="roundRect">
            <a:avLst>
              <a:gd name="adj" fmla="val 47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5335548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Implement Parallel Solution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6183035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 large-scale dataset using CUDA on GPU hardware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88612"/>
            <a:ext cx="4158734" cy="2107406"/>
          </a:xfrm>
          <a:prstGeom prst="roundRect">
            <a:avLst>
              <a:gd name="adj" fmla="val 47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709" y="5335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Establish Baseline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82709" y="5831086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optimized sequential CPU solution for comparison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88612"/>
            <a:ext cx="4158853" cy="2107406"/>
          </a:xfrm>
          <a:prstGeom prst="roundRect">
            <a:avLst>
              <a:gd name="adj" fmla="val 47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759" y="5335548"/>
            <a:ext cx="35931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Demonstrate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0759" y="5831086"/>
            <a:ext cx="36649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Prove significant speedup through parallel efficiency techniques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7887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N-Body Simulation Problem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245882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N-Body simulation is a foundational physics problem where gravitational forces between N particles must be computed. Each particle's trajectory is determined by interactions with all other particles, creating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O(N²) computational complexity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For 8,192 particles, this means 67 million force calculations per timestep.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463897"/>
            <a:ext cx="7468553" cy="677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endParaRPr lang="en-US" sz="2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463897"/>
            <a:ext cx="7468553" cy="677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7724" y="6444377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Newton's Law of Universal Gravitation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226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Dataset: Star Cluster Simulation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539853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Publicly available CSV files from star cluster simulation archives, containing millions of simulated particle records.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Structure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71561" y="4539853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particle contains: position (x, y, z), velocity (vx, vy, vz), and mass. Scales from 2,048 to 65,536 particles.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1185"/>
            <a:ext cx="87048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Approach 0: Sequential Baseline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9395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"best possible" direct solution, implemented in optimized C++. Computes every particle-particle interaction accurately with zero approximations. Its O(N²) behavior makes it the perfect reference for measuring GPU speedup and validating correctness.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29201"/>
            <a:ext cx="12954952" cy="4189095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825818" y="3129201"/>
            <a:ext cx="12978765" cy="4189095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65133" y="3308628"/>
            <a:ext cx="12500134" cy="38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calculateForces(std::vector&lt;Particle&gt;&amp; particles, int N) { for (int i = 0; i &lt; N; ++i) { float fx = 0.0f, fy = 0.0f, fz = 0.0f; for (int j = 0; j &lt; N; ++j) { if (i == j) continue; // Calculate gravitational force and accumulate fx += force_scalar * dx; } }}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370" y="529828"/>
            <a:ext cx="453390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Seven Optimization Approaches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674370" y="1148596"/>
            <a:ext cx="13281660" cy="400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Rather than implementing a single parallel solution, we iteratively constructed seven versions—each applying a distinct parallel efficiency technique. This journey reveals how careful optimization transforms a naive port into a highly-tuned multi-GPU accelerator.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674370" y="1690211"/>
            <a:ext cx="125254" cy="751523"/>
          </a:xfrm>
          <a:prstGeom prst="roundRect">
            <a:avLst>
              <a:gd name="adj" fmla="val 420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24878" y="1815465"/>
            <a:ext cx="1473518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Step 1: Naive Port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924878" y="2074783"/>
            <a:ext cx="13031153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Direct kernel translation</a:t>
            </a:r>
            <a:endParaRPr lang="en-US" sz="950" dirty="0"/>
          </a:p>
        </p:txBody>
      </p:sp>
      <p:sp>
        <p:nvSpPr>
          <p:cNvPr id="7" name="Shape 5"/>
          <p:cNvSpPr/>
          <p:nvPr/>
        </p:nvSpPr>
        <p:spPr>
          <a:xfrm>
            <a:off x="862251" y="2566988"/>
            <a:ext cx="125254" cy="751523"/>
          </a:xfrm>
          <a:prstGeom prst="roundRect">
            <a:avLst>
              <a:gd name="adj" fmla="val 420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12758" y="2692241"/>
            <a:ext cx="1473518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Step 2: Coalescing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1112758" y="2951559"/>
            <a:ext cx="1284327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Memory layout optimization</a:t>
            </a:r>
            <a:endParaRPr lang="en-US" sz="950" dirty="0"/>
          </a:p>
        </p:txBody>
      </p:sp>
      <p:sp>
        <p:nvSpPr>
          <p:cNvPr id="10" name="Shape 8"/>
          <p:cNvSpPr/>
          <p:nvPr/>
        </p:nvSpPr>
        <p:spPr>
          <a:xfrm>
            <a:off x="1050131" y="3443764"/>
            <a:ext cx="125254" cy="751523"/>
          </a:xfrm>
          <a:prstGeom prst="roundRect">
            <a:avLst>
              <a:gd name="adj" fmla="val 420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00639" y="3569018"/>
            <a:ext cx="1631394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Step 3: Shared Memory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1300639" y="3828336"/>
            <a:ext cx="12655391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On-chip caching strategy</a:t>
            </a:r>
            <a:endParaRPr lang="en-US" sz="950" dirty="0"/>
          </a:p>
        </p:txBody>
      </p:sp>
      <p:sp>
        <p:nvSpPr>
          <p:cNvPr id="13" name="Shape 11"/>
          <p:cNvSpPr/>
          <p:nvPr/>
        </p:nvSpPr>
        <p:spPr>
          <a:xfrm>
            <a:off x="1238012" y="4320540"/>
            <a:ext cx="125254" cy="751523"/>
          </a:xfrm>
          <a:prstGeom prst="roundRect">
            <a:avLst>
              <a:gd name="adj" fmla="val 420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488519" y="4445794"/>
            <a:ext cx="1849874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Step 4: Instruction Tuning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1488519" y="4705112"/>
            <a:ext cx="12467511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Hardware utilization</a:t>
            </a:r>
            <a:endParaRPr lang="en-US" sz="950" dirty="0"/>
          </a:p>
        </p:txBody>
      </p:sp>
      <p:sp>
        <p:nvSpPr>
          <p:cNvPr id="16" name="Shape 14"/>
          <p:cNvSpPr/>
          <p:nvPr/>
        </p:nvSpPr>
        <p:spPr>
          <a:xfrm>
            <a:off x="1050131" y="5197316"/>
            <a:ext cx="125254" cy="751523"/>
          </a:xfrm>
          <a:prstGeom prst="roundRect">
            <a:avLst>
              <a:gd name="adj" fmla="val 420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300639" y="5322570"/>
            <a:ext cx="154162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Step 5: Async Streams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1300639" y="5581888"/>
            <a:ext cx="12655391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Concurrency management</a:t>
            </a: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862251" y="6074093"/>
            <a:ext cx="125254" cy="751523"/>
          </a:xfrm>
          <a:prstGeom prst="roundRect">
            <a:avLst>
              <a:gd name="adj" fmla="val 420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112758" y="6199346"/>
            <a:ext cx="1649730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Step 6: Warp Primitives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1112758" y="6458664"/>
            <a:ext cx="1284327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GPU patterns</a:t>
            </a:r>
            <a:endParaRPr lang="en-US" sz="950" dirty="0"/>
          </a:p>
        </p:txBody>
      </p:sp>
      <p:sp>
        <p:nvSpPr>
          <p:cNvPr id="22" name="Shape 20"/>
          <p:cNvSpPr/>
          <p:nvPr/>
        </p:nvSpPr>
        <p:spPr>
          <a:xfrm>
            <a:off x="674370" y="6950869"/>
            <a:ext cx="125254" cy="751523"/>
          </a:xfrm>
          <a:prstGeom prst="roundRect">
            <a:avLst>
              <a:gd name="adj" fmla="val 420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924878" y="7076122"/>
            <a:ext cx="1473518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Step 7: Multi-GPU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924878" y="7335441"/>
            <a:ext cx="13031153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Scaling across devices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6294" y="649248"/>
            <a:ext cx="7491413" cy="1111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Optimization Progress: Early Techniques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826294" y="2043589"/>
            <a:ext cx="7491413" cy="1720453"/>
          </a:xfrm>
          <a:prstGeom prst="roundRect">
            <a:avLst>
              <a:gd name="adj" fmla="val 461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9154" y="2066449"/>
            <a:ext cx="755452" cy="1674733"/>
          </a:xfrm>
          <a:prstGeom prst="roundRect">
            <a:avLst>
              <a:gd name="adj" fmla="val 6870"/>
            </a:avLst>
          </a:prstGeom>
          <a:solidFill>
            <a:srgbClr val="F4D4F7"/>
          </a:solidFill>
          <a:ln/>
        </p:spPr>
      </p:sp>
      <p:sp>
        <p:nvSpPr>
          <p:cNvPr id="6" name="Text 3"/>
          <p:cNvSpPr/>
          <p:nvPr/>
        </p:nvSpPr>
        <p:spPr>
          <a:xfrm>
            <a:off x="1081445" y="2726769"/>
            <a:ext cx="28325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793438" y="2255282"/>
            <a:ext cx="222206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Naive Kernel Port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793438" y="2646164"/>
            <a:ext cx="6312575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Moving C++ loops into CUDA kernels directly. Each thread reads all N particles from global memory—extremely inefficient with massive bandwidth bottlenecks.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826294" y="3952875"/>
            <a:ext cx="7491413" cy="1720453"/>
          </a:xfrm>
          <a:prstGeom prst="roundRect">
            <a:avLst>
              <a:gd name="adj" fmla="val 461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49154" y="3975735"/>
            <a:ext cx="755452" cy="1674733"/>
          </a:xfrm>
          <a:prstGeom prst="roundRect">
            <a:avLst>
              <a:gd name="adj" fmla="val 6870"/>
            </a:avLst>
          </a:prstGeom>
          <a:solidFill>
            <a:srgbClr val="F4D4F7"/>
          </a:solidFill>
          <a:ln/>
        </p:spPr>
      </p:sp>
      <p:sp>
        <p:nvSpPr>
          <p:cNvPr id="11" name="Text 8"/>
          <p:cNvSpPr/>
          <p:nvPr/>
        </p:nvSpPr>
        <p:spPr>
          <a:xfrm>
            <a:off x="1081445" y="4636056"/>
            <a:ext cx="28325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793438" y="4164568"/>
            <a:ext cx="222206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Memory Coalescing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793438" y="4555450"/>
            <a:ext cx="6312575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Restructuring data from Array-of-Structures (AoS) to Structure-of-Arrays (SoA) using float4 vectors. Adjacent threads now access consecutive memory, enabling hardware coalescing for 4× bandwidth improvement.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826294" y="5862161"/>
            <a:ext cx="7491413" cy="1720453"/>
          </a:xfrm>
          <a:prstGeom prst="roundRect">
            <a:avLst>
              <a:gd name="adj" fmla="val 461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49154" y="5885021"/>
            <a:ext cx="755452" cy="1674733"/>
          </a:xfrm>
          <a:prstGeom prst="roundRect">
            <a:avLst>
              <a:gd name="adj" fmla="val 6870"/>
            </a:avLst>
          </a:prstGeom>
          <a:solidFill>
            <a:srgbClr val="F4D4F7"/>
          </a:solidFill>
          <a:ln/>
        </p:spPr>
      </p:sp>
      <p:sp>
        <p:nvSpPr>
          <p:cNvPr id="16" name="Text 13"/>
          <p:cNvSpPr/>
          <p:nvPr/>
        </p:nvSpPr>
        <p:spPr>
          <a:xfrm>
            <a:off x="1081445" y="6545342"/>
            <a:ext cx="28325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793438" y="6073854"/>
            <a:ext cx="239577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Shared Memory Tiling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793438" y="6464737"/>
            <a:ext cx="6312575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breakthrough optimization. Loading particle tiles into fast on-chip __shared__ memory. Reduces global memory traffic from O(N²) to O(N), dramatically accelerating force calculations through massive data reuse.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16173"/>
            <a:ext cx="7468553" cy="1056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Optimization Progress: Advanced Techniques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324124" y="2141458"/>
            <a:ext cx="7468553" cy="1637705"/>
          </a:xfrm>
          <a:prstGeom prst="roundRect">
            <a:avLst>
              <a:gd name="adj" fmla="val 460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46984" y="2164318"/>
            <a:ext cx="718066" cy="1591985"/>
          </a:xfrm>
          <a:prstGeom prst="roundRect">
            <a:avLst>
              <a:gd name="adj" fmla="val 6681"/>
            </a:avLst>
          </a:prstGeom>
          <a:solidFill>
            <a:srgbClr val="F4D4F7"/>
          </a:solidFill>
          <a:ln/>
        </p:spPr>
      </p:sp>
      <p:sp>
        <p:nvSpPr>
          <p:cNvPr id="6" name="Text 3"/>
          <p:cNvSpPr/>
          <p:nvPr/>
        </p:nvSpPr>
        <p:spPr>
          <a:xfrm>
            <a:off x="6567607" y="2792016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244477" y="234374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Instruction Tuning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244477" y="2715339"/>
            <a:ext cx="6345912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Used fused multiply-add (fmaf), fast inverse square root (rsqrtf), and cudaOccupancyMaxPotentialBlockSize for optimal hardware utilization and register efficiency.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24124" y="3958590"/>
            <a:ext cx="7468553" cy="1637705"/>
          </a:xfrm>
          <a:prstGeom prst="roundRect">
            <a:avLst>
              <a:gd name="adj" fmla="val 460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346984" y="3981450"/>
            <a:ext cx="718066" cy="1591985"/>
          </a:xfrm>
          <a:prstGeom prst="roundRect">
            <a:avLst>
              <a:gd name="adj" fmla="val 6681"/>
            </a:avLst>
          </a:prstGeom>
          <a:solidFill>
            <a:srgbClr val="F4D4F7"/>
          </a:solidFill>
          <a:ln/>
        </p:spPr>
      </p:sp>
      <p:sp>
        <p:nvSpPr>
          <p:cNvPr id="11" name="Text 8"/>
          <p:cNvSpPr/>
          <p:nvPr/>
        </p:nvSpPr>
        <p:spPr>
          <a:xfrm>
            <a:off x="6567607" y="4609148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244477" y="4160877"/>
            <a:ext cx="234898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Asynchronous Streams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244477" y="4532471"/>
            <a:ext cx="6345912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Employed CUDA Streams with pinned memory (cudaHostRegister) and cudaMemcpyAsync to overlap data transfers with kernel execution across multiple asynchronous pipelines.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24124" y="5775722"/>
            <a:ext cx="7468553" cy="1637705"/>
          </a:xfrm>
          <a:prstGeom prst="roundRect">
            <a:avLst>
              <a:gd name="adj" fmla="val 460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346984" y="5798582"/>
            <a:ext cx="718066" cy="1591985"/>
          </a:xfrm>
          <a:prstGeom prst="roundRect">
            <a:avLst>
              <a:gd name="adj" fmla="val 6681"/>
            </a:avLst>
          </a:prstGeom>
          <a:solidFill>
            <a:srgbClr val="F4D4F7"/>
          </a:solidFill>
          <a:ln/>
        </p:spPr>
      </p:sp>
      <p:sp>
        <p:nvSpPr>
          <p:cNvPr id="16" name="Text 13"/>
          <p:cNvSpPr/>
          <p:nvPr/>
        </p:nvSpPr>
        <p:spPr>
          <a:xfrm>
            <a:off x="6567607" y="642627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7244477" y="5978009"/>
            <a:ext cx="296894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Warp Primitives &amp; Multi-GPU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244477" y="6349603"/>
            <a:ext cx="6345912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warp-level reductions using __shfl_down_sync, atomic operations for verification, and domain decomposition with cudaMemcpyPeerAsync for multi-GPU scaling.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9154"/>
            <a:ext cx="6855262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Results: Speedup Across Optimizations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37724" y="1617821"/>
            <a:ext cx="12954952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benchmark demonstrates the cumulative impact of each optimization technique. The sequential baseline explodes exponentially, while each successive GPU approach shows dramatic improvement. The final multi-GPU implementation achieves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 500× speedup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90763"/>
            <a:ext cx="8420695" cy="47155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7181374"/>
            <a:ext cx="12954952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optimization builds upon previous work, showing that GPU acceleration requires understanding memory hierarchies, hardware utilization, and advanced parallel patterns—not merely porting code.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2025-11-01T04:25:42Z</dcterms:created>
  <dcterms:modified xsi:type="dcterms:W3CDTF">2025-11-01T04:25:42Z</dcterms:modified>
</cp:coreProperties>
</file>